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Comfortaa Light"/>
      <p:regular r:id="rId57"/>
      <p:bold r:id="rId58"/>
    </p:embeddedFont>
    <p:embeddedFont>
      <p:font typeface="Comfortaa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3C22A9C-AB6F-439B-A20B-4874C6F62649}">
  <a:tblStyle styleId="{83C22A9C-AB6F-439B-A20B-4874C6F626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omfortaa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ComfortaaLight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Comfortaa-regular.fntdata"/><Relationship Id="rId14" Type="http://schemas.openxmlformats.org/officeDocument/2006/relationships/slide" Target="slides/slide9.xml"/><Relationship Id="rId58" Type="http://schemas.openxmlformats.org/officeDocument/2006/relationships/font" Target="fonts/Comfortaa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Because our partner wants to go from that grid of sensors to a completely filled-in heat-map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our partner wants to use that data to ultimately propose PM2.5’s impact on our community’s health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the task of building a robust pollution map, we plan to work on 3 key things</a:t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First, is working with the raw inputs to this model. 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We’re provided with over 100 predictors from satellite measurements. 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Due to environmental factors, there is serious missingness that must be imputed 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Our partner suggested that imputation schemes have a big effect on model robustness, and needs to be cultivated 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We aim to winnow down the key variables that we’re using. Losing redundant variables makes model-experimentation easier 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Finally, we want to extend our predictors beyond satellite data, (e.g. census data)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Additionally we are reconsidering the machinery we use to actually make predictions.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Currently model is FF,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Will likely benefit from new techniques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Finally, the project code is currently only in a state to produce papers, no condition for making new experimentations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plan to give them a modeling toolkit that will enable them to make future experiments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We’re hoping to build something that can incorporate any new data they find and provide key parameters for tweaking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talk about what our partners have handed over to us, the state of the project before we got started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Making daily predictions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First, the data: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have one response variable we’re trying to predict: PM2.5 concentration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Grand total of 13M sensor-days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about 75% missing. Sites get defunded ~$1000/day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 predict the PM2.5 we have daily satellite measurements in high dimension: 115 different measurements per sensor site per day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has severe missingness for a number of environmental reasons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Model for existing published results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Our partner has built a FF NN for making PM2.5 predictions that we think we will improve on.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considerable temporal relations in pollution that a structure like an RNN could take advantage of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more convolutional inputs we can consider with geographic data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Finally, we’ll make it actually legible, runnable, usable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We’re focused on particulate matter with a diameter less than 2.5 micron, PM2.5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Has been shown to contribute to a number of ailments 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natural and manmade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jump from 0.33 after inclusion of temporal, spatial, census information as well as more variable selection and imputation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the same results for different models; NN does slightly worse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impute basically not any better; very slight improvement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 does best for both mean and random forest imputation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scientific purposes, it’s helpful to understand relationships between pollution and public health.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uiltimately, an organization like HSPH wants to influence policy and provide guidelines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HSPH to demonstrate correlation between pollution and health outcomes is a well-defined task.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But, policy is motivated on causation, not correlation.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are NOT doing causal, our  partners are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HSPH’s preliminary goal is to estimate PM2.5 concentrations nationwide, like this heat map.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That said, their ultimate goal is to use these estimations to make causal inferences about health outcomes in the US.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a consequence, it’s critical that these estimations are at least well-understood if not robust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don’t understand the pollution, you cannot understand what it’s causing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scope of our project is to help estimating pollution nationwide.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starting from a map of 2156 PM2.5 sensors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Over the course of 16yrs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we develop this map it’s important to consider that several areas are notably out-of-sample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need to take extra caution not to overfit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omfortaa Light"/>
              <a:buNone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mfortaa Light"/>
              <a:buChar char="●"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Comfortaa Light"/>
              <a:buChar char="○"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Comfortaa Light"/>
              <a:buChar char="■"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Comfortaa Light"/>
              <a:buChar char="●"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Comfortaa Light"/>
              <a:buChar char="○"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Comfortaa Light"/>
              <a:buChar char="■"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Comfortaa Light"/>
              <a:buChar char="●"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Comfortaa Light"/>
              <a:buChar char="○"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Comfortaa Light"/>
              <a:buChar char="■"/>
              <a:defRPr>
                <a:latin typeface="Comfortaa Light"/>
                <a:ea typeface="Comfortaa Light"/>
                <a:cs typeface="Comfortaa Light"/>
                <a:sym typeface="Comfortaa Light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16.jpg"/><Relationship Id="rId6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17.jp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15.png"/><Relationship Id="rId7" Type="http://schemas.openxmlformats.org/officeDocument/2006/relationships/image" Target="../media/image5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idx="4294967295" type="ctrTitle"/>
          </p:nvPr>
        </p:nvSpPr>
        <p:spPr>
          <a:xfrm>
            <a:off x="436525" y="228600"/>
            <a:ext cx="6441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HSPH Capstone Project</a:t>
            </a:r>
            <a:r>
              <a:rPr lang="en">
                <a:solidFill>
                  <a:srgbClr val="FF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</a:t>
            </a:r>
            <a:endParaRPr>
              <a:solidFill>
                <a:srgbClr val="FFFF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Air Pollutant Models </a:t>
            </a:r>
            <a:endParaRPr>
              <a:solidFill>
                <a:srgbClr val="FFFF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56" name="Shape 56"/>
          <p:cNvSpPr txBox="1"/>
          <p:nvPr>
            <p:ph idx="4294967295" type="ctrTitle"/>
          </p:nvPr>
        </p:nvSpPr>
        <p:spPr>
          <a:xfrm>
            <a:off x="6489871" y="2602275"/>
            <a:ext cx="32985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Keyan Halperin </a:t>
            </a:r>
            <a:endParaRPr sz="2400">
              <a:solidFill>
                <a:srgbClr val="FFFF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Chris Hase</a:t>
            </a:r>
            <a:endParaRPr sz="2400">
              <a:solidFill>
                <a:schemeClr val="l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Justin Lee </a:t>
            </a:r>
            <a:endParaRPr sz="2400">
              <a:solidFill>
                <a:srgbClr val="FFFF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Casey Meehan</a:t>
            </a:r>
            <a:endParaRPr sz="2400">
              <a:solidFill>
                <a:srgbClr val="FFFF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TF: D. Sondak</a:t>
            </a:r>
            <a:r>
              <a:rPr lang="en">
                <a:solidFill>
                  <a:srgbClr val="FFFFFF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</a:t>
            </a:r>
            <a:endParaRPr>
              <a:solidFill>
                <a:srgbClr val="FFFFFF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2274825" y="2097350"/>
            <a:ext cx="647700" cy="647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3880275" y="2172300"/>
            <a:ext cx="647700" cy="647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4082625" y="1468375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6585"/>
          <a:stretch/>
        </p:blipFill>
        <p:spPr>
          <a:xfrm>
            <a:off x="1451476" y="636725"/>
            <a:ext cx="7145450" cy="37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Building a Robust Map of Pollution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2274825" y="2097350"/>
            <a:ext cx="647700" cy="647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3880275" y="2172300"/>
            <a:ext cx="647700" cy="647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4082625" y="2903975"/>
            <a:ext cx="445200" cy="44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082625" y="1468375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599" y="760500"/>
            <a:ext cx="4042800" cy="3622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Building a Robust Map of Pollution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6258700" y="2867625"/>
            <a:ext cx="2775000" cy="211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3144150" y="2867625"/>
            <a:ext cx="2775000" cy="211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3147217" y="640779"/>
            <a:ext cx="2775000" cy="2112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13204" l="0" r="0" t="10471"/>
          <a:stretch/>
        </p:blipFill>
        <p:spPr>
          <a:xfrm>
            <a:off x="6506475" y="3333150"/>
            <a:ext cx="2249625" cy="153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375" y="3593425"/>
            <a:ext cx="1280132" cy="13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5">
            <a:alphaModFix/>
          </a:blip>
          <a:srcRect b="1125" l="2115" r="2163" t="19021"/>
          <a:stretch/>
        </p:blipFill>
        <p:spPr>
          <a:xfrm>
            <a:off x="389063" y="3333150"/>
            <a:ext cx="2415525" cy="14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311700" y="77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Where We Come In: </a:t>
            </a:r>
            <a:endParaRPr>
              <a:solidFill>
                <a:srgbClr val="00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2828897" y="564579"/>
            <a:ext cx="34812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Augment our Predictors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142" y="1396429"/>
            <a:ext cx="2619600" cy="130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287038" y="2867625"/>
            <a:ext cx="2619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Large-Scale Imputation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3084625" y="2867625"/>
            <a:ext cx="2996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High-dim Variable Selection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6932556" y="2867625"/>
            <a:ext cx="1681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Auxiliary Data 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131650" y="2843450"/>
            <a:ext cx="2775000" cy="211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163700" y="2732450"/>
            <a:ext cx="2949600" cy="220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5877725" y="2732450"/>
            <a:ext cx="2949600" cy="220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3050646" y="619550"/>
            <a:ext cx="2949600" cy="2205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2748750" y="544275"/>
            <a:ext cx="34941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Experiment with Models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1209213" y="2732450"/>
            <a:ext cx="8814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RNNs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711" y="1367275"/>
            <a:ext cx="2232064" cy="118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20382" l="21917" r="0" t="0"/>
          <a:stretch/>
        </p:blipFill>
        <p:spPr>
          <a:xfrm>
            <a:off x="630875" y="3205550"/>
            <a:ext cx="2040512" cy="16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5995275" y="1062475"/>
            <a:ext cx="2040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4125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(Currently Feed-Forward) </a:t>
            </a:r>
            <a:endParaRPr sz="1800">
              <a:solidFill>
                <a:srgbClr val="CC4125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6928284" y="2789364"/>
            <a:ext cx="8814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CNNs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2521" y="3191979"/>
            <a:ext cx="2807149" cy="156869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>
            <p:ph type="title"/>
          </p:nvPr>
        </p:nvSpPr>
        <p:spPr>
          <a:xfrm>
            <a:off x="311700" y="77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Where We Come In:</a:t>
            </a:r>
            <a:endParaRPr>
              <a:solidFill>
                <a:srgbClr val="00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5900400" y="2781325"/>
            <a:ext cx="2949600" cy="220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189825" y="2781325"/>
            <a:ext cx="2949600" cy="220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2919042" y="623425"/>
            <a:ext cx="3126900" cy="2109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600" y="3331143"/>
            <a:ext cx="2629200" cy="15357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9165" l="0" r="0" t="0"/>
          <a:stretch/>
        </p:blipFill>
        <p:spPr>
          <a:xfrm>
            <a:off x="3395575" y="1278925"/>
            <a:ext cx="2340349" cy="1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2698686" y="653379"/>
            <a:ext cx="35511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Offer an Extensible Design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447249" y="2781325"/>
            <a:ext cx="25512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Accepts new data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5875973" y="2691558"/>
            <a:ext cx="2836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Key Parameter Tweaking 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28050" y="3272050"/>
            <a:ext cx="1789600" cy="17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type="title"/>
          </p:nvPr>
        </p:nvSpPr>
        <p:spPr>
          <a:xfrm>
            <a:off x="311700" y="77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Where We Come In:</a:t>
            </a:r>
            <a:endParaRPr>
              <a:solidFill>
                <a:srgbClr val="00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571900" y="1871475"/>
            <a:ext cx="3359700" cy="21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mfortaa Light"/>
                <a:ea typeface="Comfortaa Light"/>
                <a:cs typeface="Comfortaa Light"/>
                <a:sym typeface="Comfortaa Light"/>
              </a:rPr>
              <a:t>What are We Working With? </a:t>
            </a:r>
            <a:endParaRPr sz="40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20" name="Shape 2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Imputation Problem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Existing Model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4030" l="6630" r="5780" t="-4030"/>
          <a:stretch/>
        </p:blipFill>
        <p:spPr>
          <a:xfrm>
            <a:off x="0" y="-97050"/>
            <a:ext cx="2654925" cy="20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3775225" y="762375"/>
            <a:ext cx="1767900" cy="6891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28" name="Shape 228"/>
          <p:cNvSpPr txBox="1"/>
          <p:nvPr>
            <p:ph type="title"/>
          </p:nvPr>
        </p:nvSpPr>
        <p:spPr>
          <a:xfrm>
            <a:off x="299100" y="190600"/>
            <a:ext cx="8368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Given Data </a:t>
            </a:r>
            <a:endParaRPr>
              <a:solidFill>
                <a:srgbClr val="00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795225" y="1108600"/>
            <a:ext cx="26865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Light"/>
                <a:ea typeface="Comfortaa Light"/>
                <a:cs typeface="Comfortaa Light"/>
                <a:sym typeface="Comfortaa Light"/>
              </a:rPr>
              <a:t>Sensor Data</a:t>
            </a:r>
            <a:endParaRPr sz="24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(Response)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5740700" y="1108600"/>
            <a:ext cx="26865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Light"/>
                <a:ea typeface="Comfortaa Light"/>
                <a:cs typeface="Comfortaa Light"/>
                <a:sym typeface="Comfortaa Light"/>
              </a:rPr>
              <a:t>Satellite</a:t>
            </a:r>
            <a:r>
              <a:rPr lang="en" sz="2400">
                <a:latin typeface="Comfortaa Light"/>
                <a:ea typeface="Comfortaa Light"/>
                <a:cs typeface="Comfortaa Light"/>
                <a:sym typeface="Comfortaa Light"/>
              </a:rPr>
              <a:t> Data</a:t>
            </a:r>
            <a:endParaRPr sz="24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(Predictors)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25" y="1937500"/>
            <a:ext cx="2584875" cy="14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496776" y="3575397"/>
            <a:ext cx="40050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●"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13M PM2.5 Sensor-Days 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●"/>
            </a:pPr>
            <a:r>
              <a:rPr lang="en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~75% sensor-days missing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○"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Defunded sites (costly)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b="0" l="14133" r="0" t="0"/>
          <a:stretch/>
        </p:blipFill>
        <p:spPr>
          <a:xfrm rot="5400000">
            <a:off x="6350575" y="1603550"/>
            <a:ext cx="1466750" cy="22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5366625" y="3575397"/>
            <a:ext cx="40050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●"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115 measurements/day/site</a:t>
            </a:r>
            <a:br>
              <a:rPr lang="en">
                <a:latin typeface="Comfortaa Light"/>
                <a:ea typeface="Comfortaa Light"/>
                <a:cs typeface="Comfortaa Light"/>
                <a:sym typeface="Comfortaa Light"/>
              </a:rPr>
            </a:b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●"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Also severe missingness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 Light"/>
              <a:buChar char="○"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Cloud cover 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Comfortaa Light"/>
              <a:buChar char="○"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Snow reflection 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3602463" y="762363"/>
            <a:ext cx="2017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16yrs 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2156  Sites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77025"/>
            <a:ext cx="8368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Existing Model - </a:t>
            </a:r>
            <a:r>
              <a:rPr lang="en" sz="2400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Functional, not Optimal?</a:t>
            </a:r>
            <a:r>
              <a:rPr lang="en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</a:t>
            </a:r>
            <a:endParaRPr>
              <a:solidFill>
                <a:srgbClr val="00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07975"/>
            <a:ext cx="4592099" cy="429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5071000" y="878900"/>
            <a:ext cx="38577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 Light"/>
                <a:ea typeface="Comfortaa Light"/>
                <a:cs typeface="Comfortaa Light"/>
                <a:sym typeface="Comfortaa Light"/>
              </a:rPr>
              <a:t>Room for improvement: </a:t>
            </a:r>
            <a:endParaRPr sz="20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 Light"/>
              <a:buChar char="●"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Currently FF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Comfortaa Light"/>
              <a:buChar char="○"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(Could benefit from RNN) 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mfortaa Light"/>
              <a:buChar char="●"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Convolutional layers for alternative geographical data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mfortaa Light"/>
              <a:buChar char="●"/>
            </a:pPr>
            <a:r>
              <a:rPr lang="en" sz="1800">
                <a:latin typeface="Comfortaa Light"/>
                <a:ea typeface="Comfortaa Light"/>
                <a:cs typeface="Comfortaa Light"/>
                <a:sym typeface="Comfortaa Light"/>
              </a:rPr>
              <a:t>Modular, legible, extensible code</a:t>
            </a:r>
            <a:endParaRPr sz="18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277325" y="20590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Looking at the Data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250" name="Shape 250"/>
          <p:cNvSpPr txBox="1"/>
          <p:nvPr>
            <p:ph idx="2" type="body"/>
          </p:nvPr>
        </p:nvSpPr>
        <p:spPr>
          <a:xfrm>
            <a:off x="4953525" y="9343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Exploratory Data Analysis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Feature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Correlations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Baseline Models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76200"/>
            <a:ext cx="3219301" cy="20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Setup</a:t>
            </a:r>
            <a:endParaRPr/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~13.4 million rows total in sensor data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115 predictors, 1 response column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Took a random sample of 1% of the data (~134,000 rows) in order to perform exploratory data analysis</a:t>
            </a:r>
            <a:endParaRPr/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Simplified preliminary work in exploring data - proportions of missing data, correlations</a:t>
            </a:r>
            <a:endParaRPr sz="1500"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National Studies on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Air Pollution and Health (NSAPH)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PI: Prof. Francesca Dominici, </a:t>
            </a:r>
            <a:endParaRPr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Harvard T.H. Chan School of Public Health</a:t>
            </a:r>
            <a:endParaRPr/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b="41499" l="23043" r="20503" t="37249"/>
          <a:stretch/>
        </p:blipFill>
        <p:spPr>
          <a:xfrm>
            <a:off x="0" y="4286250"/>
            <a:ext cx="349329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262" y="4286250"/>
            <a:ext cx="3063338" cy="8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Pollution Over Time</a:t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0" y="1474075"/>
            <a:ext cx="4383135" cy="29221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150" y="1474075"/>
            <a:ext cx="4388225" cy="292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Shape 2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- Pollution by Location</a:t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75" y="1082450"/>
            <a:ext cx="6718205" cy="3838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Shape 2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Pairwise Correlations - Groups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0" name="Shape 280"/>
          <p:cNvGraphicFramePr/>
          <p:nvPr/>
        </p:nvGraphicFramePr>
        <p:xfrm>
          <a:off x="243025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{83C22A9C-AB6F-439B-A20B-4874C6F62649}</a:tableStyleId>
              </a:tblPr>
              <a:tblGrid>
                <a:gridCol w="1549250"/>
                <a:gridCol w="4517000"/>
                <a:gridCol w="26731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Category</a:t>
                      </a:r>
                      <a:endParaRPr b="1" sz="16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Description</a:t>
                      </a:r>
                      <a:endParaRPr b="1" sz="16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# Columns in Category</a:t>
                      </a:r>
                      <a:endParaRPr b="1" sz="160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US Elevation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Statistics on elevation of site locations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13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NLCD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National Land Cover Dataset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16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Road Density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Statistics on presence of roads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5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MAIAC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Aerosol Optical Depth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6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REANALYSIS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Meteorological Data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34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MOD11A1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Surface temp, cloud cover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4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Nearby Terms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Spatial/Temporal Nearby Terms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18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OMAERO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Ozone Monitoring Instrument (OMI) Aerosol Product 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Comfortaa Light"/>
                          <a:ea typeface="Comfortaa Light"/>
                          <a:cs typeface="Comfortaa Light"/>
                          <a:sym typeface="Comfortaa Light"/>
                        </a:rPr>
                        <a:t>3</a:t>
                      </a:r>
                      <a:endParaRPr sz="1500">
                        <a:solidFill>
                          <a:schemeClr val="dk2"/>
                        </a:solidFill>
                        <a:latin typeface="Comfortaa Light"/>
                        <a:ea typeface="Comfortaa Light"/>
                        <a:cs typeface="Comfortaa Light"/>
                        <a:sym typeface="Comfortaa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1" name="Shape 2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Pairwise Correlations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25"/>
            <a:ext cx="3960367" cy="382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713" y="1017725"/>
            <a:ext cx="3962574" cy="400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9" name="Shape 2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 - LASSO</a:t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1152475"/>
            <a:ext cx="425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Only data from 2010 with non-missing response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Considered a subset of columns with low </a:t>
            </a:r>
            <a:r>
              <a:rPr lang="en" u="sng"/>
              <a:t>within-group pairwise correlation</a:t>
            </a:r>
            <a:r>
              <a:rPr lang="en"/>
              <a:t> and low</a:t>
            </a:r>
            <a:r>
              <a:rPr lang="en" u="sng"/>
              <a:t> missing data proportion</a:t>
            </a:r>
            <a:r>
              <a:rPr lang="en"/>
              <a:t>, plus </a:t>
            </a:r>
            <a:r>
              <a:rPr lang="en" u="sng"/>
              <a:t>location</a:t>
            </a:r>
            <a:r>
              <a:rPr lang="en"/>
              <a:t> and </a:t>
            </a:r>
            <a:r>
              <a:rPr lang="en" u="sng"/>
              <a:t>month</a:t>
            </a:r>
            <a:endParaRPr u="sng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Test R</a:t>
            </a:r>
            <a:r>
              <a:rPr baseline="30000" lang="en" sz="1900"/>
              <a:t>2</a:t>
            </a:r>
            <a:r>
              <a:rPr lang="en" sz="1900"/>
              <a:t> of 0.192</a:t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400" y="1372520"/>
            <a:ext cx="4251900" cy="297631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for Patterns</a:t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50" y="1592470"/>
            <a:ext cx="4251900" cy="297631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/>
          <p:nvPr/>
        </p:nvSpPr>
        <p:spPr>
          <a:xfrm>
            <a:off x="2643550" y="1745000"/>
            <a:ext cx="2028300" cy="1326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for Patterns</a:t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50" y="1592470"/>
            <a:ext cx="4251900" cy="297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700" y="1556244"/>
            <a:ext cx="4367700" cy="304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 - LASSO ex. December</a:t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152475"/>
            <a:ext cx="425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Same dataset as before, but excluding measurements from the month of December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Test R</a:t>
            </a:r>
            <a:r>
              <a:rPr baseline="30000" lang="en" sz="1900"/>
              <a:t>2</a:t>
            </a:r>
            <a:r>
              <a:rPr lang="en" sz="1900"/>
              <a:t> of 0.331</a:t>
            </a:r>
            <a:endParaRPr sz="19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Shows the need for a model that captures </a:t>
            </a:r>
            <a:r>
              <a:rPr lang="en">
                <a:solidFill>
                  <a:srgbClr val="CC0000"/>
                </a:solidFill>
              </a:rPr>
              <a:t>temporal </a:t>
            </a:r>
            <a:r>
              <a:rPr lang="en"/>
              <a:t>dependencies</a:t>
            </a:r>
            <a:endParaRPr sz="1900"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75" y="1400850"/>
            <a:ext cx="4188375" cy="29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3485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Incorporating External Data</a:t>
            </a:r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825" y="1019450"/>
            <a:ext cx="6766349" cy="38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Incorporating Census Data</a:t>
            </a:r>
            <a:endParaRPr/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311700" y="1341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We were able to obtain two things: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longitude and latitude of each pollution sensor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 Census data by Zip Code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We then reverse geocoded the sensor locations to find which Zip code they were located in, in order to merge the pollution data with the Census data </a:t>
            </a:r>
            <a:endParaRPr/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500" y="344300"/>
            <a:ext cx="2642451" cy="11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03400" y="1958946"/>
            <a:ext cx="4239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What’s the Problem?</a:t>
            </a: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 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Health Impacts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Causal Inferences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Project Scope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97750"/>
            <a:ext cx="1567875" cy="10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676" y="4097625"/>
            <a:ext cx="1567864" cy="10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5">
            <a:alphaModFix/>
          </a:blip>
          <a:srcRect b="12157" l="18382" r="18185" t="0"/>
          <a:stretch/>
        </p:blipFill>
        <p:spPr>
          <a:xfrm>
            <a:off x="3147450" y="4097750"/>
            <a:ext cx="1428749" cy="10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"/>
            <a:ext cx="1863934" cy="1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925" y="0"/>
            <a:ext cx="2712274" cy="14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3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Census Data - Relationships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338" y="1019950"/>
            <a:ext cx="4965313" cy="3972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Census Data - Relationships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308"/>
            <a:ext cx="4290878" cy="343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677" y="1169308"/>
            <a:ext cx="4395923" cy="3516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b="6775" l="2080" r="1598" t="4303"/>
          <a:stretch/>
        </p:blipFill>
        <p:spPr>
          <a:xfrm>
            <a:off x="459913" y="524700"/>
            <a:ext cx="8224174" cy="42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Pollution Sensor Locations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29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Census Data - Representativeness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725" y="981050"/>
            <a:ext cx="2960267" cy="394702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21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Census Data - Representativeness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528" y="1038404"/>
            <a:ext cx="2988637" cy="3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915" y="1038404"/>
            <a:ext cx="2988637" cy="3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277325" y="1958946"/>
            <a:ext cx="4239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Data Preprocessing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379" name="Shape 3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Missing Data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Dimensionality Reduction</a:t>
            </a:r>
            <a:endParaRPr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Imputation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Data</a:t>
            </a:r>
            <a:endParaRPr/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50" y="998200"/>
            <a:ext cx="7135641" cy="396424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Data</a:t>
            </a:r>
            <a:endParaRPr/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38" y="1195325"/>
            <a:ext cx="7477125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/>
          <p:nvPr/>
        </p:nvSpPr>
        <p:spPr>
          <a:xfrm>
            <a:off x="922375" y="2338500"/>
            <a:ext cx="7322400" cy="632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311700" y="1152475"/>
            <a:ext cx="484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omfortaa Light"/>
              <a:buChar char="●"/>
            </a:pPr>
            <a:r>
              <a:rPr lang="en"/>
              <a:t>For each pair of variables with greater than 0.9 correlation, drop one based on:</a:t>
            </a:r>
            <a:endParaRPr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Correlation with response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Amount of missingness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92100" lvl="0" marL="457200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Allowed us to drop 30 predictors</a:t>
            </a:r>
            <a:endParaRPr/>
          </a:p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133 predictors remaining</a:t>
            </a:r>
            <a:endParaRPr/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773" y="1017725"/>
            <a:ext cx="3680676" cy="35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Imputation Methods</a:t>
            </a:r>
            <a:endParaRPr/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900"/>
              <a:t>Ov</a:t>
            </a:r>
            <a:r>
              <a:rPr lang="en" sz="1900"/>
              <a:t>er 100 predictors </a:t>
            </a:r>
            <a:r>
              <a:rPr lang="en" sz="1900"/>
              <a:t>with missing values need to be imputed prior to modeling</a:t>
            </a:r>
            <a:endParaRPr sz="19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900"/>
              <a:t>Currently, HSPH using linear models with a fixed subset of predictors that have little no missingness</a:t>
            </a:r>
            <a:endParaRPr sz="1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92100" lvl="0" marL="457200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900"/>
              <a:t>Our attempts thus far:</a:t>
            </a:r>
            <a:endParaRPr sz="19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Mean imputation</a:t>
            </a:r>
            <a:endParaRPr sz="1600"/>
          </a:p>
          <a:p>
            <a: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Iterative random forest imputation</a:t>
            </a:r>
            <a:endParaRPr sz="1600"/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175" y="2798125"/>
            <a:ext cx="3410526" cy="19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87900" y="1532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Pollution = Bad</a:t>
            </a:r>
            <a:endParaRPr>
              <a:solidFill>
                <a:srgbClr val="00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900" y="1221176"/>
            <a:ext cx="3536198" cy="24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300925" y="1622150"/>
            <a:ext cx="1384500" cy="1384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361625" y="2004450"/>
            <a:ext cx="15084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Asthma</a:t>
            </a:r>
            <a:r>
              <a:rPr lang="en" sz="2400"/>
              <a:t> </a:t>
            </a:r>
            <a:endParaRPr sz="2400"/>
          </a:p>
        </p:txBody>
      </p:sp>
      <p:sp>
        <p:nvSpPr>
          <p:cNvPr id="87" name="Shape 87"/>
          <p:cNvSpPr/>
          <p:nvPr/>
        </p:nvSpPr>
        <p:spPr>
          <a:xfrm>
            <a:off x="1215325" y="3679550"/>
            <a:ext cx="1384500" cy="1384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1352225" y="3909450"/>
            <a:ext cx="10656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Heart Attack</a:t>
            </a:r>
            <a:r>
              <a:rPr lang="en" sz="2400"/>
              <a:t> </a:t>
            </a:r>
            <a:endParaRPr sz="2400"/>
          </a:p>
        </p:txBody>
      </p:sp>
      <p:sp>
        <p:nvSpPr>
          <p:cNvPr id="89" name="Shape 89"/>
          <p:cNvSpPr/>
          <p:nvPr/>
        </p:nvSpPr>
        <p:spPr>
          <a:xfrm>
            <a:off x="6555797" y="3690100"/>
            <a:ext cx="1384500" cy="1384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6692697" y="4072400"/>
            <a:ext cx="1065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Stroke</a:t>
            </a:r>
            <a:endParaRPr sz="2400"/>
          </a:p>
        </p:txBody>
      </p:sp>
      <p:sp>
        <p:nvSpPr>
          <p:cNvPr id="91" name="Shape 91"/>
          <p:cNvSpPr/>
          <p:nvPr/>
        </p:nvSpPr>
        <p:spPr>
          <a:xfrm>
            <a:off x="7371600" y="1622150"/>
            <a:ext cx="1384500" cy="1384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7371700" y="1852050"/>
            <a:ext cx="1384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Lung Cancer</a:t>
            </a:r>
            <a:endParaRPr sz="2400"/>
          </a:p>
        </p:txBody>
      </p:sp>
      <p:cxnSp>
        <p:nvCxnSpPr>
          <p:cNvPr id="93" name="Shape 93"/>
          <p:cNvCxnSpPr>
            <a:stCxn id="84" idx="1"/>
          </p:cNvCxnSpPr>
          <p:nvPr/>
        </p:nvCxnSpPr>
        <p:spPr>
          <a:xfrm rot="10800000">
            <a:off x="1808200" y="2448613"/>
            <a:ext cx="995700" cy="6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4" name="Shape 94"/>
          <p:cNvCxnSpPr/>
          <p:nvPr/>
        </p:nvCxnSpPr>
        <p:spPr>
          <a:xfrm flipH="1">
            <a:off x="2542200" y="3425825"/>
            <a:ext cx="522000" cy="52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5" name="Shape 95"/>
          <p:cNvCxnSpPr/>
          <p:nvPr/>
        </p:nvCxnSpPr>
        <p:spPr>
          <a:xfrm>
            <a:off x="6100450" y="3446500"/>
            <a:ext cx="495900" cy="49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6" name="Shape 96"/>
          <p:cNvCxnSpPr>
            <a:stCxn id="84" idx="3"/>
          </p:cNvCxnSpPr>
          <p:nvPr/>
        </p:nvCxnSpPr>
        <p:spPr>
          <a:xfrm>
            <a:off x="6340098" y="2455213"/>
            <a:ext cx="944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277325" y="1958946"/>
            <a:ext cx="4239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Pollutant Modeling 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417" name="Shape 4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Setup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Models Tested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Performance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Insights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Improvements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8" name="Shape 418"/>
          <p:cNvPicPr preferRelativeResize="0"/>
          <p:nvPr/>
        </p:nvPicPr>
        <p:blipFill rotWithShape="1">
          <a:blip r:embed="rId3">
            <a:alphaModFix/>
          </a:blip>
          <a:srcRect b="19178" l="34149" r="0" t="0"/>
          <a:stretch/>
        </p:blipFill>
        <p:spPr>
          <a:xfrm flipH="1">
            <a:off x="0" y="0"/>
            <a:ext cx="2826425" cy="19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145375" y="19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Modeling Setup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Randomly split sensors into train/test</a:t>
            </a:r>
            <a:endParaRPr sz="20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~1500 train sensors yields ~12,000 train observations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~300 test sensors yields ~2,500 test observations</a:t>
            </a:r>
            <a:endParaRPr sz="16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10-fold cross-validation with train data to tune hyperparameters</a:t>
            </a:r>
            <a:endParaRPr sz="20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Optimizing for R</a:t>
            </a:r>
            <a:r>
              <a:rPr baseline="30000" lang="en" sz="1600"/>
              <a:t>2</a:t>
            </a:r>
            <a:endParaRPr baseline="30000" sz="1600"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2000"/>
              <a:t>Compare models’ test R</a:t>
            </a:r>
            <a:r>
              <a:rPr baseline="30000" lang="en" sz="2000"/>
              <a:t>2</a:t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26" name="Shape 4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145375" y="19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Tested</a:t>
            </a: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863725" y="2113800"/>
            <a:ext cx="14379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endParaRPr/>
          </a:p>
        </p:txBody>
      </p:sp>
      <p:sp>
        <p:nvSpPr>
          <p:cNvPr id="433" name="Shape 433"/>
          <p:cNvSpPr txBox="1"/>
          <p:nvPr/>
        </p:nvSpPr>
        <p:spPr>
          <a:xfrm>
            <a:off x="3308400" y="2612050"/>
            <a:ext cx="25272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Generalized additive model</a:t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3" y="2595113"/>
            <a:ext cx="2874624" cy="19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850" y="2994550"/>
            <a:ext cx="2746300" cy="20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5137925" y="459625"/>
            <a:ext cx="8409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</a:t>
            </a:r>
            <a:endParaRPr/>
          </a:p>
        </p:txBody>
      </p:sp>
      <p:pic>
        <p:nvPicPr>
          <p:cNvPr id="437" name="Shape 4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7025" y="934513"/>
            <a:ext cx="3649000" cy="16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Shape 438"/>
          <p:cNvSpPr txBox="1"/>
          <p:nvPr/>
        </p:nvSpPr>
        <p:spPr>
          <a:xfrm>
            <a:off x="3165175" y="459625"/>
            <a:ext cx="8409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  <p:pic>
        <p:nvPicPr>
          <p:cNvPr id="439" name="Shape 4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6024" y="2469715"/>
            <a:ext cx="2454300" cy="198798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6842375" y="2070550"/>
            <a:ext cx="1596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Feed-forward NN</a:t>
            </a:r>
            <a:endParaRPr/>
          </a:p>
        </p:txBody>
      </p:sp>
      <p:sp>
        <p:nvSpPr>
          <p:cNvPr id="441" name="Shape 4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Test R</a:t>
            </a:r>
            <a:r>
              <a:rPr baseline="30000" lang="en"/>
              <a:t>2</a:t>
            </a:r>
            <a:r>
              <a:rPr lang="en"/>
              <a:t> Results</a:t>
            </a:r>
            <a:endParaRPr/>
          </a:p>
        </p:txBody>
      </p:sp>
      <p:graphicFrame>
        <p:nvGraphicFramePr>
          <p:cNvPr id="447" name="Shape 447"/>
          <p:cNvGraphicFramePr/>
          <p:nvPr/>
        </p:nvGraphicFramePr>
        <p:xfrm>
          <a:off x="1746775" y="137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{83C22A9C-AB6F-439B-A20B-4874C6F62649}</a:tableStyleId>
              </a:tblPr>
              <a:tblGrid>
                <a:gridCol w="2795725"/>
                <a:gridCol w="1047950"/>
                <a:gridCol w="1806775"/>
              </a:tblGrid>
              <a:tr h="4018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 / Imputation Method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Random Forest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5148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Ridge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0.767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148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Lasso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0.767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148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Generalized Additive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148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C0000"/>
                          </a:solidFill>
                        </a:rPr>
                        <a:t>0.787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14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Feed-forward NN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0.735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48" name="Shape 4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 - Actual vs. Predicted</a:t>
            </a:r>
            <a:endParaRPr/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75" y="1133425"/>
            <a:ext cx="573146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Insights</a:t>
            </a:r>
            <a:endParaRPr/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925" y="829350"/>
            <a:ext cx="4616651" cy="40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>
            <p:ph idx="1" type="body"/>
          </p:nvPr>
        </p:nvSpPr>
        <p:spPr>
          <a:xfrm>
            <a:off x="197825" y="1018225"/>
            <a:ext cx="390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Important predictors</a:t>
            </a:r>
            <a:endParaRPr sz="1900"/>
          </a:p>
          <a:p>
            <a: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Vegetation of nearby areas</a:t>
            </a:r>
            <a:endParaRPr sz="1900"/>
          </a:p>
          <a:p>
            <a:pPr indent="0" lvl="0" marL="9144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Nearby Peak Ozone</a:t>
            </a:r>
            <a:endParaRPr sz="1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63" name="Shape 4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226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‘big data’</a:t>
            </a:r>
            <a:endParaRPr sz="20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Evidence to suggest that the model R</a:t>
            </a:r>
            <a:r>
              <a:rPr baseline="30000" lang="en" sz="1600"/>
              <a:t>2</a:t>
            </a:r>
            <a:r>
              <a:rPr lang="en" sz="1600"/>
              <a:t> will improve by using more data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Info within sensor sequence can help for imputation and modeling</a:t>
            </a:r>
            <a:endParaRPr sz="1600"/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 complexity</a:t>
            </a:r>
            <a:endParaRPr sz="20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RNNs and CNNs can learn complex temporal relationships within sensor sequences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CNNs can learn complex spatial relationships between nearby sensors</a:t>
            </a:r>
            <a:endParaRPr sz="1600"/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66" y="3179300"/>
            <a:ext cx="3965675" cy="19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277325" y="2211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Looking Ahead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477" name="Shape 4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Deliverables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Nice to Have’s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Timeline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63435" cy="2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 </a:t>
            </a:r>
            <a:endParaRPr/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Optimal imputation software for overcoming serious missingness 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Improved predictive model, incorporating auxiliary data 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Extensible package for HSPH to use moving forward  </a:t>
            </a:r>
            <a:endParaRPr/>
          </a:p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675" y="2932275"/>
            <a:ext cx="3548625" cy="20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 to Have’s</a:t>
            </a:r>
            <a:r>
              <a:rPr lang="en"/>
              <a:t> </a:t>
            </a:r>
            <a:endParaRPr/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Uncertainty quantification of model across map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Considerations of optimal new sensor locations </a:t>
            </a:r>
            <a:endParaRPr/>
          </a:p>
        </p:txBody>
      </p:sp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526" y="2403675"/>
            <a:ext cx="3376951" cy="248437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450" y="242463"/>
            <a:ext cx="3885100" cy="46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Taking Action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April 1: </a:t>
            </a:r>
            <a:r>
              <a:rPr lang="en"/>
              <a:t>Synopsis of Model Improvements 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April 30</a:t>
            </a:r>
            <a:r>
              <a:rPr lang="en"/>
              <a:t>: Model Accuracy Report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May 6: </a:t>
            </a:r>
            <a:r>
              <a:rPr lang="en"/>
              <a:t>Packaged SW &amp; Documentation </a:t>
            </a:r>
            <a:endParaRPr/>
          </a:p>
        </p:txBody>
      </p:sp>
      <p:sp>
        <p:nvSpPr>
          <p:cNvPr id="502" name="Shape 5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1484350" y="1223075"/>
            <a:ext cx="231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8" name="Shape 5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Correlation v. Causation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0" l="2248" r="0" t="0"/>
          <a:stretch/>
        </p:blipFill>
        <p:spPr>
          <a:xfrm>
            <a:off x="311700" y="1396200"/>
            <a:ext cx="3877750" cy="23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Causation, not Correlation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2248" r="0" t="0"/>
          <a:stretch/>
        </p:blipFill>
        <p:spPr>
          <a:xfrm>
            <a:off x="311700" y="1396200"/>
            <a:ext cx="3877750" cy="23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 b="0" l="0" r="0" t="6585"/>
          <a:stretch/>
        </p:blipFill>
        <p:spPr>
          <a:xfrm>
            <a:off x="4652700" y="529325"/>
            <a:ext cx="4179600" cy="219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hape 119"/>
          <p:cNvCxnSpPr/>
          <p:nvPr/>
        </p:nvCxnSpPr>
        <p:spPr>
          <a:xfrm>
            <a:off x="6501775" y="2460600"/>
            <a:ext cx="0" cy="5394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5076" y="3166400"/>
            <a:ext cx="2033400" cy="182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239700" y="548938"/>
            <a:ext cx="4083900" cy="4083900"/>
          </a:xfrm>
          <a:prstGeom prst="noSmoking">
            <a:avLst>
              <a:gd fmla="val 3912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Building a Robust Map of Pollution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00" y="636725"/>
            <a:ext cx="7128900" cy="40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1060775" y="677675"/>
            <a:ext cx="2436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2,156 Monitors</a:t>
            </a:r>
            <a:endParaRPr sz="2400">
              <a:solidFill>
                <a:srgbClr val="1155CC"/>
              </a:solidFill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5776300" y="683975"/>
            <a:ext cx="2436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16 yrs of measurements </a:t>
            </a:r>
            <a:endParaRPr sz="2400">
              <a:solidFill>
                <a:srgbClr val="1155CC"/>
              </a:solidFill>
            </a:endParaRP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800" y="636725"/>
            <a:ext cx="7128900" cy="40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1060775" y="677675"/>
            <a:ext cx="2436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2,156 Monitors</a:t>
            </a:r>
            <a:endParaRPr sz="2400">
              <a:solidFill>
                <a:srgbClr val="1155CC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5776300" y="683975"/>
            <a:ext cx="24369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</a:rPr>
              <a:t>16 yrs of measurements </a:t>
            </a:r>
            <a:endParaRPr sz="2400">
              <a:solidFill>
                <a:srgbClr val="1155CC"/>
              </a:solidFill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274825" y="2097350"/>
            <a:ext cx="647700" cy="647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3880275" y="2172300"/>
            <a:ext cx="647700" cy="647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4082625" y="2903975"/>
            <a:ext cx="445200" cy="445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4082625" y="1468375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Light"/>
                <a:ea typeface="Comfortaa Light"/>
                <a:cs typeface="Comfortaa Light"/>
                <a:sym typeface="Comfortaa Light"/>
              </a:rPr>
              <a:t>Building a Robust Map of Pollution</a:t>
            </a:r>
            <a:endParaRPr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